
<file path=[Content_Types].xml><?xml version="1.0" encoding="utf-8"?>
<Types xmlns="http://schemas.openxmlformats.org/package/2006/content-types">
  <Default Extension="fntdata" ContentType="application/x-fontdata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18288000" cy="10287000"/>
  <p:notesSz cx="6858000" cy="9144000"/>
  <p:embeddedFontLst>
    <p:embeddedFont>
      <p:font typeface="Calibri" panose="020F0502020204030204" pitchFamily="34" charset="0"/>
      <p:regular r:id="rId12"/>
      <p:bold r:id="rId13"/>
      <p:italic r:id="rId14"/>
      <p:boldItalic r:id="rId15"/>
    </p:embeddedFont>
    <p:embeddedFont>
      <p:font typeface="Canva Sans" panose="020B0604020202020204" charset="0"/>
      <p:regular r:id="rId16"/>
    </p:embeddedFont>
    <p:embeddedFont>
      <p:font typeface="Cheddar" panose="020B0604020202020204" charset="-52"/>
      <p:regular r:id="rId17"/>
    </p:embeddedFont>
    <p:embeddedFont>
      <p:font typeface="HK Grotesk" panose="020B0604020202020204" charset="-52"/>
      <p:regular r:id="rId18"/>
    </p:embeddedFont>
  </p:embeddedFontLst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 autoAdjust="0"/>
    <p:restoredTop sz="94622" autoAdjust="0"/>
  </p:normalViewPr>
  <p:slideViewPr>
    <p:cSldViewPr>
      <p:cViewPr varScale="1">
        <p:scale>
          <a:sx n="56" d="100"/>
          <a:sy n="56" d="100"/>
        </p:scale>
        <p:origin x="53" y="158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2.fntdata"/><Relationship Id="rId18" Type="http://schemas.openxmlformats.org/officeDocument/2006/relationships/font" Target="fonts/font7.fntdata"/><Relationship Id="rId3" Type="http://schemas.openxmlformats.org/officeDocument/2006/relationships/slide" Target="slides/slide2.xml"/><Relationship Id="rId21" Type="http://schemas.openxmlformats.org/officeDocument/2006/relationships/theme" Target="theme/theme1.xml"/><Relationship Id="rId7" Type="http://schemas.openxmlformats.org/officeDocument/2006/relationships/slide" Target="slides/slide6.xml"/><Relationship Id="rId12" Type="http://schemas.openxmlformats.org/officeDocument/2006/relationships/font" Target="fonts/font1.fntdata"/><Relationship Id="rId17" Type="http://schemas.openxmlformats.org/officeDocument/2006/relationships/font" Target="fonts/font6.fntdata"/><Relationship Id="rId2" Type="http://schemas.openxmlformats.org/officeDocument/2006/relationships/slide" Target="slides/slide1.xml"/><Relationship Id="rId16" Type="http://schemas.openxmlformats.org/officeDocument/2006/relationships/font" Target="fonts/font5.fntdata"/><Relationship Id="rId20" Type="http://schemas.openxmlformats.org/officeDocument/2006/relationships/viewProps" Target="view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font" Target="fonts/font4.fntdata"/><Relationship Id="rId10" Type="http://schemas.openxmlformats.org/officeDocument/2006/relationships/slide" Target="slides/slide9.xml"/><Relationship Id="rId19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3.fntdata"/><Relationship Id="rId22" Type="http://schemas.openxmlformats.org/officeDocument/2006/relationships/tableStyles" Target="tableStyles.xml"/></Relationships>
</file>

<file path=ppt/media/image1.png>
</file>

<file path=ppt/media/image10.png>
</file>

<file path=ppt/media/image11.png>
</file>

<file path=ppt/media/image12.png>
</file>

<file path=ppt/media/image13.png>
</file>

<file path=ppt/media/image14.gif>
</file>

<file path=ppt/media/image15.png>
</file>

<file path=ppt/media/image2.svg>
</file>

<file path=ppt/media/image3.png>
</file>

<file path=ppt/media/image4.svg>
</file>

<file path=ppt/media/image5.png>
</file>

<file path=ppt/media/image6.jpe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11/2/2025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5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6.jpe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sv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7.png"/><Relationship Id="rId5" Type="http://schemas.openxmlformats.org/officeDocument/2006/relationships/image" Target="../media/image2.svg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8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9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0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7" Type="http://schemas.openxmlformats.org/officeDocument/2006/relationships/image" Target="../media/image1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3.png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sv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4.gif"/><Relationship Id="rId5" Type="http://schemas.openxmlformats.org/officeDocument/2006/relationships/image" Target="../media/image4.svg"/><Relationship Id="rId4" Type="http://schemas.openxmlformats.org/officeDocument/2006/relationships/image" Target="../media/image3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2"/>
          <p:cNvSpPr txBox="1"/>
          <p:nvPr/>
        </p:nvSpPr>
        <p:spPr>
          <a:xfrm>
            <a:off x="8004848" y="2814497"/>
            <a:ext cx="9254452" cy="7469124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3968"/>
              </a:lnSpc>
            </a:pPr>
            <a:r>
              <a:rPr lang="en-US" sz="14400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METODA GRAFULUI DE VIZIBILITĂȚI</a:t>
            </a:r>
          </a:p>
          <a:p>
            <a:pPr algn="l">
              <a:lnSpc>
                <a:spcPts val="13968"/>
              </a:lnSpc>
            </a:pPr>
            <a:endParaRPr lang="en-US" sz="14400">
              <a:solidFill>
                <a:srgbClr val="18BAF6"/>
              </a:solidFill>
              <a:latin typeface="Cheddar"/>
              <a:ea typeface="Cheddar"/>
              <a:cs typeface="Cheddar"/>
              <a:sym typeface="Cheddar"/>
            </a:endParaRPr>
          </a:p>
        </p:txBody>
      </p:sp>
      <p:sp>
        <p:nvSpPr>
          <p:cNvPr id="3" name="Freeform 3"/>
          <p:cNvSpPr/>
          <p:nvPr/>
        </p:nvSpPr>
        <p:spPr>
          <a:xfrm>
            <a:off x="4772002" y="-2993932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0" y="0"/>
                </a:moveTo>
                <a:lnTo>
                  <a:pt x="6045107" y="0"/>
                </a:lnTo>
                <a:lnTo>
                  <a:pt x="6045107" y="5770329"/>
                </a:lnTo>
                <a:lnTo>
                  <a:pt x="0" y="5770329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281902" y="6470132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5" name="Group 5"/>
          <p:cNvGrpSpPr/>
          <p:nvPr/>
        </p:nvGrpSpPr>
        <p:grpSpPr>
          <a:xfrm>
            <a:off x="-2566248" y="769487"/>
            <a:ext cx="9245788" cy="8748026"/>
            <a:chOff x="0" y="0"/>
            <a:chExt cx="859048" cy="812800"/>
          </a:xfrm>
        </p:grpSpPr>
        <p:sp>
          <p:nvSpPr>
            <p:cNvPr id="6" name="Freeform 6"/>
            <p:cNvSpPr/>
            <p:nvPr/>
          </p:nvSpPr>
          <p:spPr>
            <a:xfrm>
              <a:off x="0" y="0"/>
              <a:ext cx="859048" cy="812800"/>
            </a:xfrm>
            <a:custGeom>
              <a:avLst/>
              <a:gdLst/>
              <a:ahLst/>
              <a:cxnLst/>
              <a:rect l="l" t="t" r="r" b="b"/>
              <a:pathLst>
                <a:path w="859048" h="812800">
                  <a:moveTo>
                    <a:pt x="429524" y="0"/>
                  </a:moveTo>
                  <a:cubicBezTo>
                    <a:pt x="192305" y="0"/>
                    <a:pt x="0" y="181951"/>
                    <a:pt x="0" y="406400"/>
                  </a:cubicBezTo>
                  <a:cubicBezTo>
                    <a:pt x="0" y="630849"/>
                    <a:pt x="192305" y="812800"/>
                    <a:pt x="429524" y="812800"/>
                  </a:cubicBezTo>
                  <a:cubicBezTo>
                    <a:pt x="666744" y="812800"/>
                    <a:pt x="859048" y="630849"/>
                    <a:pt x="859048" y="406400"/>
                  </a:cubicBezTo>
                  <a:cubicBezTo>
                    <a:pt x="859048" y="181951"/>
                    <a:pt x="666744" y="0"/>
                    <a:pt x="429524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id="7" name="TextBox 7"/>
            <p:cNvSpPr txBox="1"/>
            <p:nvPr/>
          </p:nvSpPr>
          <p:spPr>
            <a:xfrm>
              <a:off x="80536" y="38100"/>
              <a:ext cx="697977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  <a:spcBef>
                  <a:spcPct val="0"/>
                </a:spcBef>
              </a:pPr>
              <a:endParaRPr/>
            </a:p>
          </p:txBody>
        </p:sp>
      </p:grpSp>
      <p:sp>
        <p:nvSpPr>
          <p:cNvPr id="8" name="Freeform 8"/>
          <p:cNvSpPr/>
          <p:nvPr/>
        </p:nvSpPr>
        <p:spPr>
          <a:xfrm flipH="1" flipV="1">
            <a:off x="13650039" y="6141611"/>
            <a:ext cx="5380171" cy="5135618"/>
          </a:xfrm>
          <a:custGeom>
            <a:avLst/>
            <a:gdLst/>
            <a:ahLst/>
            <a:cxnLst/>
            <a:rect l="l" t="t" r="r" b="b"/>
            <a:pathLst>
              <a:path w="5380171" h="5135618">
                <a:moveTo>
                  <a:pt x="5380171" y="5135618"/>
                </a:moveTo>
                <a:lnTo>
                  <a:pt x="0" y="5135618"/>
                </a:lnTo>
                <a:lnTo>
                  <a:pt x="0" y="0"/>
                </a:lnTo>
                <a:lnTo>
                  <a:pt x="5380171" y="0"/>
                </a:lnTo>
                <a:lnTo>
                  <a:pt x="5380171" y="5135618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9" name="Freeform 9"/>
          <p:cNvSpPr/>
          <p:nvPr/>
        </p:nvSpPr>
        <p:spPr>
          <a:xfrm rot="699090">
            <a:off x="-3573381" y="1248180"/>
            <a:ext cx="11260055" cy="8984585"/>
          </a:xfrm>
          <a:custGeom>
            <a:avLst/>
            <a:gdLst/>
            <a:ahLst/>
            <a:cxnLst/>
            <a:rect l="l" t="t" r="r" b="b"/>
            <a:pathLst>
              <a:path w="11260055" h="8984585">
                <a:moveTo>
                  <a:pt x="0" y="0"/>
                </a:moveTo>
                <a:lnTo>
                  <a:pt x="11260055" y="0"/>
                </a:lnTo>
                <a:lnTo>
                  <a:pt x="11260055" y="8984585"/>
                </a:lnTo>
                <a:lnTo>
                  <a:pt x="0" y="8984585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0" name="TextBox 10"/>
          <p:cNvSpPr txBox="1"/>
          <p:nvPr/>
        </p:nvSpPr>
        <p:spPr>
          <a:xfrm>
            <a:off x="8004848" y="1826931"/>
            <a:ext cx="2812261" cy="48133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919"/>
              </a:lnSpc>
            </a:pPr>
            <a:r>
              <a:rPr lang="en-US" sz="27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Dan Lîsîi</a:t>
            </a:r>
          </a:p>
        </p:txBody>
      </p:sp>
      <p:sp>
        <p:nvSpPr>
          <p:cNvPr id="11" name="Freeform 11"/>
          <p:cNvSpPr/>
          <p:nvPr/>
        </p:nvSpPr>
        <p:spPr>
          <a:xfrm>
            <a:off x="14305596" y="-3222094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rot="-10724878" flipH="1" flipV="1">
            <a:off x="-1800806" y="-2373873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2">
              <a:alphaModFix amt="38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3" name="Group 3"/>
          <p:cNvGrpSpPr/>
          <p:nvPr/>
        </p:nvGrpSpPr>
        <p:grpSpPr>
          <a:xfrm>
            <a:off x="1028700" y="269601"/>
            <a:ext cx="12581638" cy="6315625"/>
            <a:chOff x="0" y="0"/>
            <a:chExt cx="3508300" cy="1761067"/>
          </a:xfrm>
        </p:grpSpPr>
        <p:sp>
          <p:nvSpPr>
            <p:cNvPr id="4" name="Freeform 4"/>
            <p:cNvSpPr/>
            <p:nvPr/>
          </p:nvSpPr>
          <p:spPr>
            <a:xfrm>
              <a:off x="0" y="0"/>
              <a:ext cx="3508300" cy="1761067"/>
            </a:xfrm>
            <a:custGeom>
              <a:avLst/>
              <a:gdLst/>
              <a:ahLst/>
              <a:cxnLst/>
              <a:rect l="l" t="t" r="r" b="b"/>
              <a:pathLst>
                <a:path w="3508300" h="1761067">
                  <a:moveTo>
                    <a:pt x="1754150" y="0"/>
                  </a:moveTo>
                  <a:cubicBezTo>
                    <a:pt x="785360" y="0"/>
                    <a:pt x="0" y="394228"/>
                    <a:pt x="0" y="880533"/>
                  </a:cubicBezTo>
                  <a:cubicBezTo>
                    <a:pt x="0" y="1366838"/>
                    <a:pt x="785360" y="1761067"/>
                    <a:pt x="1754150" y="1761067"/>
                  </a:cubicBezTo>
                  <a:cubicBezTo>
                    <a:pt x="2722940" y="1761067"/>
                    <a:pt x="3508300" y="1366838"/>
                    <a:pt x="3508300" y="880533"/>
                  </a:cubicBezTo>
                  <a:cubicBezTo>
                    <a:pt x="3508300" y="394228"/>
                    <a:pt x="2722940" y="0"/>
                    <a:pt x="1754150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id="5" name="TextBox 5"/>
            <p:cNvSpPr txBox="1"/>
            <p:nvPr/>
          </p:nvSpPr>
          <p:spPr>
            <a:xfrm>
              <a:off x="328903" y="127000"/>
              <a:ext cx="2850493" cy="1468967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6" name="Freeform 6"/>
          <p:cNvSpPr/>
          <p:nvPr/>
        </p:nvSpPr>
        <p:spPr>
          <a:xfrm flipH="1" flipV="1">
            <a:off x="8585563" y="7916982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6045107" y="5770329"/>
                </a:moveTo>
                <a:lnTo>
                  <a:pt x="0" y="5770329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29"/>
                </a:lnTo>
                <a:close/>
              </a:path>
            </a:pathLst>
          </a:custGeom>
          <a:blipFill>
            <a:blip r:embed="rId2">
              <a:alphaModFix amt="25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9371289" y="7039589"/>
            <a:ext cx="1169858" cy="1169858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0" name="Group 10"/>
          <p:cNvGrpSpPr/>
          <p:nvPr/>
        </p:nvGrpSpPr>
        <p:grpSpPr>
          <a:xfrm>
            <a:off x="11023188" y="7916982"/>
            <a:ext cx="584929" cy="584929"/>
            <a:chOff x="0" y="0"/>
            <a:chExt cx="812800" cy="812800"/>
          </a:xfrm>
        </p:grpSpPr>
        <p:sp>
          <p:nvSpPr>
            <p:cNvPr id="11" name="Freeform 11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id="12" name="TextBox 12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3" name="Group 13"/>
          <p:cNvGrpSpPr/>
          <p:nvPr/>
        </p:nvGrpSpPr>
        <p:grpSpPr>
          <a:xfrm>
            <a:off x="-1543050" y="6814623"/>
            <a:ext cx="3086100" cy="3086100"/>
            <a:chOff x="0" y="0"/>
            <a:chExt cx="812800" cy="812800"/>
          </a:xfrm>
        </p:grpSpPr>
        <p:sp>
          <p:nvSpPr>
            <p:cNvPr id="14" name="Freeform 14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127941" y="0"/>
                  </a:moveTo>
                  <a:lnTo>
                    <a:pt x="684859" y="0"/>
                  </a:lnTo>
                  <a:cubicBezTo>
                    <a:pt x="718791" y="0"/>
                    <a:pt x="751333" y="13479"/>
                    <a:pt x="775327" y="37473"/>
                  </a:cubicBezTo>
                  <a:cubicBezTo>
                    <a:pt x="799321" y="61467"/>
                    <a:pt x="812800" y="94009"/>
                    <a:pt x="812800" y="127941"/>
                  </a:cubicBezTo>
                  <a:lnTo>
                    <a:pt x="812800" y="684859"/>
                  </a:lnTo>
                  <a:cubicBezTo>
                    <a:pt x="812800" y="718791"/>
                    <a:pt x="799321" y="751333"/>
                    <a:pt x="775327" y="775327"/>
                  </a:cubicBezTo>
                  <a:cubicBezTo>
                    <a:pt x="751333" y="799321"/>
                    <a:pt x="718791" y="812800"/>
                    <a:pt x="684859" y="812800"/>
                  </a:cubicBezTo>
                  <a:lnTo>
                    <a:pt x="127941" y="812800"/>
                  </a:lnTo>
                  <a:cubicBezTo>
                    <a:pt x="94009" y="812800"/>
                    <a:pt x="61467" y="799321"/>
                    <a:pt x="37473" y="775327"/>
                  </a:cubicBezTo>
                  <a:cubicBezTo>
                    <a:pt x="13479" y="751333"/>
                    <a:pt x="0" y="718791"/>
                    <a:pt x="0" y="684859"/>
                  </a:cubicBezTo>
                  <a:lnTo>
                    <a:pt x="0" y="127941"/>
                  </a:lnTo>
                  <a:cubicBezTo>
                    <a:pt x="0" y="94009"/>
                    <a:pt x="13479" y="61467"/>
                    <a:pt x="37473" y="37473"/>
                  </a:cubicBezTo>
                  <a:cubicBezTo>
                    <a:pt x="61467" y="13479"/>
                    <a:pt x="94009" y="0"/>
                    <a:pt x="127941" y="0"/>
                  </a:cubicBezTo>
                  <a:close/>
                </a:path>
              </a:pathLst>
            </a:custGeom>
            <a:solidFill>
              <a:srgbClr val="18BAF6"/>
            </a:solidFill>
          </p:spPr>
        </p:sp>
        <p:sp>
          <p:nvSpPr>
            <p:cNvPr id="15" name="TextBox 15"/>
            <p:cNvSpPr txBox="1"/>
            <p:nvPr/>
          </p:nvSpPr>
          <p:spPr>
            <a:xfrm>
              <a:off x="0" y="-38100"/>
              <a:ext cx="812800" cy="8509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6" name="Freeform 16"/>
          <p:cNvSpPr/>
          <p:nvPr/>
        </p:nvSpPr>
        <p:spPr>
          <a:xfrm>
            <a:off x="14305596" y="-3222094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7" name="Freeform 17"/>
          <p:cNvSpPr/>
          <p:nvPr/>
        </p:nvSpPr>
        <p:spPr>
          <a:xfrm rot="-927979">
            <a:off x="10776029" y="2282570"/>
            <a:ext cx="8809383" cy="8954901"/>
          </a:xfrm>
          <a:custGeom>
            <a:avLst/>
            <a:gdLst/>
            <a:ahLst/>
            <a:cxnLst/>
            <a:rect l="l" t="t" r="r" b="b"/>
            <a:pathLst>
              <a:path w="8809383" h="8954901">
                <a:moveTo>
                  <a:pt x="0" y="0"/>
                </a:moveTo>
                <a:lnTo>
                  <a:pt x="8809383" y="0"/>
                </a:lnTo>
                <a:lnTo>
                  <a:pt x="8809383" y="8954901"/>
                </a:lnTo>
                <a:lnTo>
                  <a:pt x="0" y="895490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18" name="TextBox 18"/>
          <p:cNvSpPr txBox="1"/>
          <p:nvPr/>
        </p:nvSpPr>
        <p:spPr>
          <a:xfrm>
            <a:off x="2003669" y="2193291"/>
            <a:ext cx="10631700" cy="252539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ctr">
              <a:lnSpc>
                <a:spcPts val="16490"/>
              </a:lnSpc>
            </a:pPr>
            <a:r>
              <a:rPr lang="en-US" sz="17000">
                <a:solidFill>
                  <a:srgbClr val="FFFFFF"/>
                </a:solidFill>
                <a:latin typeface="Cheddar"/>
                <a:ea typeface="Cheddar"/>
                <a:cs typeface="Cheddar"/>
                <a:sym typeface="Cheddar"/>
              </a:rPr>
              <a:t>MULȚUMESC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 flipH="1" flipV="1">
            <a:off x="11436864" y="6862498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14305596" y="-3222094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grpSp>
        <p:nvGrpSpPr>
          <p:cNvPr id="4" name="Group 4"/>
          <p:cNvGrpSpPr/>
          <p:nvPr/>
        </p:nvGrpSpPr>
        <p:grpSpPr>
          <a:xfrm>
            <a:off x="10385336" y="924611"/>
            <a:ext cx="6873964" cy="8333689"/>
            <a:chOff x="0" y="0"/>
            <a:chExt cx="1064957" cy="1291106"/>
          </a:xfrm>
        </p:grpSpPr>
        <p:sp>
          <p:nvSpPr>
            <p:cNvPr id="5" name="Freeform 5"/>
            <p:cNvSpPr/>
            <p:nvPr/>
          </p:nvSpPr>
          <p:spPr>
            <a:xfrm>
              <a:off x="0" y="0"/>
              <a:ext cx="1064957" cy="1291106"/>
            </a:xfrm>
            <a:custGeom>
              <a:avLst/>
              <a:gdLst/>
              <a:ahLst/>
              <a:cxnLst/>
              <a:rect l="l" t="t" r="r" b="b"/>
              <a:pathLst>
                <a:path w="1064957" h="1291106">
                  <a:moveTo>
                    <a:pt x="25904" y="0"/>
                  </a:moveTo>
                  <a:lnTo>
                    <a:pt x="1039053" y="0"/>
                  </a:lnTo>
                  <a:cubicBezTo>
                    <a:pt x="1045923" y="0"/>
                    <a:pt x="1052512" y="2729"/>
                    <a:pt x="1057370" y="7587"/>
                  </a:cubicBezTo>
                  <a:cubicBezTo>
                    <a:pt x="1062228" y="12445"/>
                    <a:pt x="1064957" y="19034"/>
                    <a:pt x="1064957" y="25904"/>
                  </a:cubicBezTo>
                  <a:lnTo>
                    <a:pt x="1064957" y="1265202"/>
                  </a:lnTo>
                  <a:cubicBezTo>
                    <a:pt x="1064957" y="1279509"/>
                    <a:pt x="1053359" y="1291106"/>
                    <a:pt x="1039053" y="1291106"/>
                  </a:cubicBezTo>
                  <a:lnTo>
                    <a:pt x="25904" y="1291106"/>
                  </a:lnTo>
                  <a:cubicBezTo>
                    <a:pt x="19034" y="1291106"/>
                    <a:pt x="12445" y="1288377"/>
                    <a:pt x="7587" y="1283519"/>
                  </a:cubicBezTo>
                  <a:cubicBezTo>
                    <a:pt x="2729" y="1278661"/>
                    <a:pt x="0" y="1272073"/>
                    <a:pt x="0" y="1265202"/>
                  </a:cubicBezTo>
                  <a:lnTo>
                    <a:pt x="0" y="25904"/>
                  </a:lnTo>
                  <a:cubicBezTo>
                    <a:pt x="0" y="19034"/>
                    <a:pt x="2729" y="12445"/>
                    <a:pt x="7587" y="7587"/>
                  </a:cubicBezTo>
                  <a:cubicBezTo>
                    <a:pt x="12445" y="2729"/>
                    <a:pt x="19034" y="0"/>
                    <a:pt x="25904" y="0"/>
                  </a:cubicBezTo>
                  <a:close/>
                </a:path>
              </a:pathLst>
            </a:custGeom>
            <a:blipFill>
              <a:blip r:embed="rId6"/>
              <a:stretch>
                <a:fillRect l="-54151" r="-27474"/>
              </a:stretch>
            </a:blipFill>
          </p:spPr>
        </p:sp>
      </p:grpSp>
      <p:sp>
        <p:nvSpPr>
          <p:cNvPr id="6" name="Freeform 6"/>
          <p:cNvSpPr/>
          <p:nvPr/>
        </p:nvSpPr>
        <p:spPr>
          <a:xfrm>
            <a:off x="683862" y="-4156868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0" y="0"/>
                </a:moveTo>
                <a:lnTo>
                  <a:pt x="6045107" y="0"/>
                </a:lnTo>
                <a:lnTo>
                  <a:pt x="6045107" y="5770330"/>
                </a:lnTo>
                <a:lnTo>
                  <a:pt x="0" y="57703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grpSp>
        <p:nvGrpSpPr>
          <p:cNvPr id="7" name="Group 7"/>
          <p:cNvGrpSpPr/>
          <p:nvPr/>
        </p:nvGrpSpPr>
        <p:grpSpPr>
          <a:xfrm>
            <a:off x="1287199" y="4245698"/>
            <a:ext cx="685354" cy="685354"/>
            <a:chOff x="0" y="0"/>
            <a:chExt cx="812800" cy="812800"/>
          </a:xfrm>
        </p:grpSpPr>
        <p:sp>
          <p:nvSpPr>
            <p:cNvPr id="8" name="Freeform 8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1A6F0"/>
            </a:solidFill>
          </p:spPr>
        </p:sp>
        <p:sp>
          <p:nvSpPr>
            <p:cNvPr id="9" name="TextBox 9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10" name="TextBox 10"/>
          <p:cNvSpPr txBox="1"/>
          <p:nvPr/>
        </p:nvSpPr>
        <p:spPr>
          <a:xfrm>
            <a:off x="1287199" y="808145"/>
            <a:ext cx="8183877" cy="1692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82"/>
              </a:lnSpc>
            </a:pPr>
            <a:r>
              <a:rPr lang="en-US" sz="11321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CUPRINS</a:t>
            </a:r>
          </a:p>
        </p:txBody>
      </p:sp>
      <p:sp>
        <p:nvSpPr>
          <p:cNvPr id="11" name="TextBox 11"/>
          <p:cNvSpPr txBox="1"/>
          <p:nvPr/>
        </p:nvSpPr>
        <p:spPr>
          <a:xfrm>
            <a:off x="2188708" y="4084186"/>
            <a:ext cx="6731262" cy="903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Introducere</a:t>
            </a:r>
          </a:p>
        </p:txBody>
      </p:sp>
      <p:sp>
        <p:nvSpPr>
          <p:cNvPr id="12" name="Freeform 12"/>
          <p:cNvSpPr/>
          <p:nvPr/>
        </p:nvSpPr>
        <p:spPr>
          <a:xfrm>
            <a:off x="-3931544" y="6204648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13" name="TextBox 13"/>
          <p:cNvSpPr txBox="1"/>
          <p:nvPr/>
        </p:nvSpPr>
        <p:spPr>
          <a:xfrm>
            <a:off x="2188708" y="5508561"/>
            <a:ext cx="6955292" cy="903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Aspecte teoretice</a:t>
            </a:r>
          </a:p>
        </p:txBody>
      </p:sp>
      <p:sp>
        <p:nvSpPr>
          <p:cNvPr id="14" name="TextBox 14"/>
          <p:cNvSpPr txBox="1"/>
          <p:nvPr/>
        </p:nvSpPr>
        <p:spPr>
          <a:xfrm>
            <a:off x="2188708" y="6891804"/>
            <a:ext cx="6090228" cy="903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Aspecte tehnice</a:t>
            </a:r>
          </a:p>
        </p:txBody>
      </p:sp>
      <p:sp>
        <p:nvSpPr>
          <p:cNvPr id="15" name="TextBox 15"/>
          <p:cNvSpPr txBox="1"/>
          <p:nvPr/>
        </p:nvSpPr>
        <p:spPr>
          <a:xfrm>
            <a:off x="2188708" y="8286961"/>
            <a:ext cx="5798830" cy="9036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7420"/>
              </a:lnSpc>
              <a:spcBef>
                <a:spcPct val="0"/>
              </a:spcBef>
            </a:pPr>
            <a:r>
              <a:rPr lang="en-US" sz="5300">
                <a:solidFill>
                  <a:srgbClr val="FFFFFF"/>
                </a:solidFill>
                <a:latin typeface="Canva Sans"/>
                <a:ea typeface="Canva Sans"/>
                <a:cs typeface="Canva Sans"/>
                <a:sym typeface="Canva Sans"/>
              </a:rPr>
              <a:t>Demo</a:t>
            </a:r>
          </a:p>
        </p:txBody>
      </p:sp>
      <p:grpSp>
        <p:nvGrpSpPr>
          <p:cNvPr id="16" name="Group 16"/>
          <p:cNvGrpSpPr/>
          <p:nvPr/>
        </p:nvGrpSpPr>
        <p:grpSpPr>
          <a:xfrm>
            <a:off x="1287199" y="5670074"/>
            <a:ext cx="685354" cy="685354"/>
            <a:chOff x="0" y="0"/>
            <a:chExt cx="812800" cy="812800"/>
          </a:xfrm>
        </p:grpSpPr>
        <p:sp>
          <p:nvSpPr>
            <p:cNvPr id="17" name="Freeform 17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1A6F0"/>
            </a:solidFill>
          </p:spPr>
        </p:sp>
        <p:sp>
          <p:nvSpPr>
            <p:cNvPr id="18" name="TextBox 18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19" name="Group 19"/>
          <p:cNvGrpSpPr/>
          <p:nvPr/>
        </p:nvGrpSpPr>
        <p:grpSpPr>
          <a:xfrm>
            <a:off x="1287199" y="7043379"/>
            <a:ext cx="685354" cy="685354"/>
            <a:chOff x="0" y="0"/>
            <a:chExt cx="812800" cy="812800"/>
          </a:xfrm>
        </p:grpSpPr>
        <p:sp>
          <p:nvSpPr>
            <p:cNvPr id="20" name="Freeform 20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1A6F0"/>
            </a:solidFill>
          </p:spPr>
        </p:sp>
        <p:sp>
          <p:nvSpPr>
            <p:cNvPr id="21" name="TextBox 21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grpSp>
        <p:nvGrpSpPr>
          <p:cNvPr id="22" name="Group 22"/>
          <p:cNvGrpSpPr/>
          <p:nvPr/>
        </p:nvGrpSpPr>
        <p:grpSpPr>
          <a:xfrm>
            <a:off x="1287199" y="8412543"/>
            <a:ext cx="685354" cy="685354"/>
            <a:chOff x="0" y="0"/>
            <a:chExt cx="812800" cy="812800"/>
          </a:xfrm>
        </p:grpSpPr>
        <p:sp>
          <p:nvSpPr>
            <p:cNvPr id="23" name="Freeform 23"/>
            <p:cNvSpPr/>
            <p:nvPr/>
          </p:nvSpPr>
          <p:spPr>
            <a:xfrm>
              <a:off x="0" y="0"/>
              <a:ext cx="812800" cy="812800"/>
            </a:xfrm>
            <a:custGeom>
              <a:avLst/>
              <a:gdLst/>
              <a:ahLst/>
              <a:cxnLst/>
              <a:rect l="l" t="t" r="r" b="b"/>
              <a:pathLst>
                <a:path w="812800" h="812800">
                  <a:moveTo>
                    <a:pt x="406400" y="0"/>
                  </a:moveTo>
                  <a:cubicBezTo>
                    <a:pt x="181951" y="0"/>
                    <a:pt x="0" y="181951"/>
                    <a:pt x="0" y="406400"/>
                  </a:cubicBezTo>
                  <a:cubicBezTo>
                    <a:pt x="0" y="630849"/>
                    <a:pt x="181951" y="812800"/>
                    <a:pt x="406400" y="812800"/>
                  </a:cubicBezTo>
                  <a:cubicBezTo>
                    <a:pt x="630849" y="812800"/>
                    <a:pt x="812800" y="630849"/>
                    <a:pt x="812800" y="406400"/>
                  </a:cubicBezTo>
                  <a:cubicBezTo>
                    <a:pt x="812800" y="181951"/>
                    <a:pt x="630849" y="0"/>
                    <a:pt x="406400" y="0"/>
                  </a:cubicBezTo>
                  <a:close/>
                </a:path>
              </a:pathLst>
            </a:custGeom>
            <a:solidFill>
              <a:srgbClr val="41A6F0"/>
            </a:solidFill>
          </p:spPr>
        </p:sp>
        <p:sp>
          <p:nvSpPr>
            <p:cNvPr id="24" name="TextBox 2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</p:spPr>
          <p:txBody>
            <a:bodyPr lIns="50800" tIns="50800" rIns="50800" bIns="50800" rtlCol="0" anchor="ctr"/>
            <a:lstStyle/>
            <a:p>
              <a:pPr algn="ctr">
                <a:lnSpc>
                  <a:spcPts val="2659"/>
                </a:lnSpc>
              </a:pPr>
              <a:endParaRPr/>
            </a:p>
          </p:txBody>
        </p:sp>
      </p:grpSp>
      <p:sp>
        <p:nvSpPr>
          <p:cNvPr id="25" name="TextBox 25"/>
          <p:cNvSpPr txBox="1"/>
          <p:nvPr/>
        </p:nvSpPr>
        <p:spPr>
          <a:xfrm>
            <a:off x="1504577" y="4326248"/>
            <a:ext cx="250599" cy="53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2"/>
              </a:lnSpc>
            </a:pPr>
            <a:r>
              <a:rPr lang="en-US" sz="3600">
                <a:solidFill>
                  <a:srgbClr val="000000"/>
                </a:solidFill>
                <a:latin typeface="Cheddar"/>
                <a:ea typeface="Cheddar"/>
                <a:cs typeface="Cheddar"/>
                <a:sym typeface="Cheddar"/>
              </a:rPr>
              <a:t>1</a:t>
            </a:r>
          </a:p>
        </p:txBody>
      </p:sp>
      <p:sp>
        <p:nvSpPr>
          <p:cNvPr id="26" name="TextBox 26"/>
          <p:cNvSpPr txBox="1"/>
          <p:nvPr/>
        </p:nvSpPr>
        <p:spPr>
          <a:xfrm>
            <a:off x="1504577" y="5750623"/>
            <a:ext cx="250599" cy="53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2"/>
              </a:lnSpc>
            </a:pPr>
            <a:r>
              <a:rPr lang="en-US" sz="3600">
                <a:solidFill>
                  <a:srgbClr val="000000"/>
                </a:solidFill>
                <a:latin typeface="Cheddar"/>
                <a:ea typeface="Cheddar"/>
                <a:cs typeface="Cheddar"/>
                <a:sym typeface="Cheddar"/>
              </a:rPr>
              <a:t>2</a:t>
            </a:r>
          </a:p>
        </p:txBody>
      </p:sp>
      <p:sp>
        <p:nvSpPr>
          <p:cNvPr id="27" name="TextBox 27"/>
          <p:cNvSpPr txBox="1"/>
          <p:nvPr/>
        </p:nvSpPr>
        <p:spPr>
          <a:xfrm>
            <a:off x="1504577" y="7133866"/>
            <a:ext cx="250599" cy="53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2"/>
              </a:lnSpc>
            </a:pPr>
            <a:r>
              <a:rPr lang="en-US" sz="3600">
                <a:solidFill>
                  <a:srgbClr val="000000"/>
                </a:solidFill>
                <a:latin typeface="Cheddar"/>
                <a:ea typeface="Cheddar"/>
                <a:cs typeface="Cheddar"/>
                <a:sym typeface="Cheddar"/>
              </a:rPr>
              <a:t>3</a:t>
            </a:r>
          </a:p>
        </p:txBody>
      </p:sp>
      <p:sp>
        <p:nvSpPr>
          <p:cNvPr id="28" name="TextBox 28"/>
          <p:cNvSpPr txBox="1"/>
          <p:nvPr/>
        </p:nvSpPr>
        <p:spPr>
          <a:xfrm>
            <a:off x="1504577" y="8529023"/>
            <a:ext cx="250599" cy="533781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3492"/>
              </a:lnSpc>
            </a:pPr>
            <a:r>
              <a:rPr lang="en-US" sz="3600">
                <a:solidFill>
                  <a:srgbClr val="000000"/>
                </a:solidFill>
                <a:latin typeface="Cheddar"/>
                <a:ea typeface="Cheddar"/>
                <a:cs typeface="Cheddar"/>
                <a:sym typeface="Cheddar"/>
              </a:rPr>
              <a:t>4</a:t>
            </a:r>
          </a:p>
        </p:txBody>
      </p:sp>
      <p:sp>
        <p:nvSpPr>
          <p:cNvPr id="29" name="AutoShape 29"/>
          <p:cNvSpPr/>
          <p:nvPr/>
        </p:nvSpPr>
        <p:spPr>
          <a:xfrm>
            <a:off x="1287199" y="5336285"/>
            <a:ext cx="649224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0" name="AutoShape 30"/>
          <p:cNvSpPr/>
          <p:nvPr/>
        </p:nvSpPr>
        <p:spPr>
          <a:xfrm>
            <a:off x="1287199" y="6719528"/>
            <a:ext cx="649224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1" name="AutoShape 31"/>
          <p:cNvSpPr/>
          <p:nvPr/>
        </p:nvSpPr>
        <p:spPr>
          <a:xfrm>
            <a:off x="1287199" y="8137905"/>
            <a:ext cx="649224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  <p:sp>
        <p:nvSpPr>
          <p:cNvPr id="32" name="AutoShape 32"/>
          <p:cNvSpPr/>
          <p:nvPr/>
        </p:nvSpPr>
        <p:spPr>
          <a:xfrm>
            <a:off x="1287199" y="9440290"/>
            <a:ext cx="6492240" cy="0"/>
          </a:xfrm>
          <a:prstGeom prst="line">
            <a:avLst/>
          </a:prstGeom>
          <a:ln w="9525" cap="flat">
            <a:solidFill>
              <a:srgbClr val="FFFFFF"/>
            </a:solidFill>
            <a:prstDash val="solid"/>
            <a:headEnd type="none" w="sm" len="sm"/>
            <a:tailEnd type="none" w="sm" len="sm"/>
          </a:ln>
        </p:spPr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4305596" y="-3222094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793277" y="6088649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630848" y="-2800421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0" y="0"/>
                </a:moveTo>
                <a:lnTo>
                  <a:pt x="6045107" y="0"/>
                </a:lnTo>
                <a:lnTo>
                  <a:pt x="6045107" y="5770330"/>
                </a:lnTo>
                <a:lnTo>
                  <a:pt x="0" y="577033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 flipH="1" flipV="1">
            <a:off x="11436864" y="6862498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4">
              <a:alphaModFix amt="19999"/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9144000" y="2802420"/>
            <a:ext cx="8115300" cy="5584392"/>
          </a:xfrm>
          <a:custGeom>
            <a:avLst/>
            <a:gdLst/>
            <a:ahLst/>
            <a:cxnLst/>
            <a:rect l="l" t="t" r="r" b="b"/>
            <a:pathLst>
              <a:path w="8115300" h="5584392">
                <a:moveTo>
                  <a:pt x="0" y="0"/>
                </a:moveTo>
                <a:lnTo>
                  <a:pt x="8115300" y="0"/>
                </a:lnTo>
                <a:lnTo>
                  <a:pt x="8115300" y="5584392"/>
                </a:lnTo>
                <a:lnTo>
                  <a:pt x="0" y="558439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287199" y="953186"/>
            <a:ext cx="8183877" cy="1692872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982"/>
              </a:lnSpc>
            </a:pPr>
            <a:r>
              <a:rPr lang="en-US" sz="11321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INTRODUCERE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437933"/>
            <a:ext cx="7395833" cy="4640580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Ne punem scopul sa ajungem cu un robot din punctul A in punctul B, intr-un spatiu cunoscut in care avem un set de obstacole. Pentru gasirea unui drum eficient putem folosi mai multe metode, dar in cadrul acestui proiect voi studia Metoda Grafului de Vizibilități</a:t>
            </a:r>
          </a:p>
          <a:p>
            <a:pPr algn="just">
              <a:lnSpc>
                <a:spcPts val="4620"/>
              </a:lnSpc>
              <a:spcBef>
                <a:spcPct val="0"/>
              </a:spcBef>
            </a:pPr>
            <a:endParaRPr lang="en-US" sz="3300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517941" y="-2885165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0" y="0"/>
                </a:moveTo>
                <a:lnTo>
                  <a:pt x="6045107" y="0"/>
                </a:lnTo>
                <a:lnTo>
                  <a:pt x="6045107" y="5770330"/>
                </a:lnTo>
                <a:lnTo>
                  <a:pt x="0" y="57703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>
            <a:off x="-3082509" y="5906731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 flipH="1" flipV="1">
            <a:off x="11372208" y="7030337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2">
              <a:alphaModFix amt="19999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5016960" y="-3266362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1196866" y="3566015"/>
            <a:ext cx="6062434" cy="4107340"/>
          </a:xfrm>
          <a:custGeom>
            <a:avLst/>
            <a:gdLst/>
            <a:ahLst/>
            <a:cxnLst/>
            <a:rect l="l" t="t" r="r" b="b"/>
            <a:pathLst>
              <a:path w="6062434" h="4107340">
                <a:moveTo>
                  <a:pt x="0" y="0"/>
                </a:moveTo>
                <a:lnTo>
                  <a:pt x="6062434" y="0"/>
                </a:lnTo>
                <a:lnTo>
                  <a:pt x="6062434" y="4107340"/>
                </a:lnTo>
                <a:lnTo>
                  <a:pt x="0" y="4107340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4132832"/>
            <a:ext cx="8716363" cy="289750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620"/>
              </a:lnSpc>
            </a:pPr>
            <a:r>
              <a:rPr lang="en-US" sz="33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Metoda se bazează pe următoarea lemă: </a:t>
            </a:r>
          </a:p>
          <a:p>
            <a:pPr algn="just">
              <a:lnSpc>
                <a:spcPts val="4620"/>
              </a:lnSpc>
              <a:spcBef>
                <a:spcPct val="0"/>
              </a:spcBef>
            </a:pPr>
            <a:r>
              <a:rPr lang="en-US" sz="3300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Cel mai scurt drum intre 2 puncte care trece printr-un set de poligoane este un drum poligonal a carui varfuri sunt varfuri ale obstacolelor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609600"/>
            <a:ext cx="12811248" cy="2075816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5259"/>
              </a:lnSpc>
              <a:spcBef>
                <a:spcPct val="0"/>
              </a:spcBef>
            </a:pPr>
            <a:r>
              <a:rPr lang="en-US" sz="10899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ASPECTE TEORETICE</a:t>
            </a: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87199" y="-2885165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0" y="0"/>
                </a:moveTo>
                <a:lnTo>
                  <a:pt x="6045107" y="0"/>
                </a:lnTo>
                <a:lnTo>
                  <a:pt x="6045107" y="5770330"/>
                </a:lnTo>
                <a:lnTo>
                  <a:pt x="0" y="57703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0769559" y="7030337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889497" y="6315052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305596" y="-3222094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807783" y="3305447"/>
            <a:ext cx="6451517" cy="5467661"/>
          </a:xfrm>
          <a:custGeom>
            <a:avLst/>
            <a:gdLst/>
            <a:ahLst/>
            <a:cxnLst/>
            <a:rect l="l" t="t" r="r" b="b"/>
            <a:pathLst>
              <a:path w="6451517" h="5467661">
                <a:moveTo>
                  <a:pt x="0" y="0"/>
                </a:moveTo>
                <a:lnTo>
                  <a:pt x="6451517" y="0"/>
                </a:lnTo>
                <a:lnTo>
                  <a:pt x="6451517" y="5467661"/>
                </a:lnTo>
                <a:lnTo>
                  <a:pt x="0" y="5467661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057275"/>
            <a:ext cx="12997075" cy="1598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79"/>
              </a:lnSpc>
            </a:pPr>
            <a:r>
              <a:rPr lang="en-US" sz="10700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Graful de vizibiliati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477015"/>
            <a:ext cx="9305091" cy="4765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Pentru a gasi cel mai scurt drum facem urmatorul lucru:</a:t>
            </a:r>
          </a:p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1) Introducem intr-o multime P toate varfurile obstacolelor expandate + punctul de start + punctul final.</a:t>
            </a:r>
          </a:p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2) Construim graful de vizibilitati, unde muchiile sunt segmentele care nu intersecteaza nici un obstacol, cu exceptia daca sunt chiar muchiile acelui obstacol</a:t>
            </a:r>
          </a:p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  3) Rulam un algoritm de gasire a drumului intr-un graf (exemplu, A*, Dijkstra)</a:t>
            </a:r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87199" y="-2885165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0" y="0"/>
                </a:moveTo>
                <a:lnTo>
                  <a:pt x="6045107" y="0"/>
                </a:lnTo>
                <a:lnTo>
                  <a:pt x="6045107" y="5770330"/>
                </a:lnTo>
                <a:lnTo>
                  <a:pt x="0" y="57703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0769559" y="7030337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889497" y="6315052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305596" y="-3222094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28700" y="3424568"/>
            <a:ext cx="6889210" cy="5449115"/>
          </a:xfrm>
          <a:custGeom>
            <a:avLst/>
            <a:gdLst/>
            <a:ahLst/>
            <a:cxnLst/>
            <a:rect l="l" t="t" r="r" b="b"/>
            <a:pathLst>
              <a:path w="6889210" h="5449115">
                <a:moveTo>
                  <a:pt x="0" y="0"/>
                </a:moveTo>
                <a:lnTo>
                  <a:pt x="6889210" y="0"/>
                </a:lnTo>
                <a:lnTo>
                  <a:pt x="6889210" y="5449116"/>
                </a:lnTo>
                <a:lnTo>
                  <a:pt x="0" y="5449116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 l="-8724" r="-4221"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057275"/>
            <a:ext cx="14429193" cy="1598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79"/>
              </a:lnSpc>
            </a:pPr>
            <a:r>
              <a:rPr lang="en-US" sz="10700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Graful de vizibiliati redus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8478646" y="3599941"/>
            <a:ext cx="8780654" cy="4765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Putem observa ca sunt foarte multe muchii, ce poate duce la un timp de executie prea mare pentru cautarea drumului in graful de vizibilitati cand avem multe obstacole.</a:t>
            </a:r>
          </a:p>
          <a:p>
            <a:pPr algn="just"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Pentru a optimiza, putem folosi graful de vizibilitati redus. Singura diferenta este ca omitem segmentele a carui dreapta parcurge poligonul din care fac parte varfurile segmentului.</a:t>
            </a:r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87199" y="-2885165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0" y="0"/>
                </a:moveTo>
                <a:lnTo>
                  <a:pt x="6045107" y="0"/>
                </a:lnTo>
                <a:lnTo>
                  <a:pt x="6045107" y="5770330"/>
                </a:lnTo>
                <a:lnTo>
                  <a:pt x="0" y="57703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0769559" y="7030337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889497" y="6315052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305596" y="-3222094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528698" y="3970150"/>
            <a:ext cx="6485744" cy="5499688"/>
          </a:xfrm>
          <a:custGeom>
            <a:avLst/>
            <a:gdLst/>
            <a:ahLst/>
            <a:cxnLst/>
            <a:rect l="l" t="t" r="r" b="b"/>
            <a:pathLst>
              <a:path w="6485744" h="5499688">
                <a:moveTo>
                  <a:pt x="0" y="0"/>
                </a:moveTo>
                <a:lnTo>
                  <a:pt x="6485744" y="0"/>
                </a:lnTo>
                <a:lnTo>
                  <a:pt x="6485744" y="5499688"/>
                </a:lnTo>
                <a:lnTo>
                  <a:pt x="0" y="5499688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Freeform 7"/>
          <p:cNvSpPr/>
          <p:nvPr/>
        </p:nvSpPr>
        <p:spPr>
          <a:xfrm>
            <a:off x="10426139" y="3970150"/>
            <a:ext cx="6388527" cy="5499688"/>
          </a:xfrm>
          <a:custGeom>
            <a:avLst/>
            <a:gdLst/>
            <a:ahLst/>
            <a:cxnLst/>
            <a:rect l="l" t="t" r="r" b="b"/>
            <a:pathLst>
              <a:path w="6388527" h="5499688">
                <a:moveTo>
                  <a:pt x="0" y="0"/>
                </a:moveTo>
                <a:lnTo>
                  <a:pt x="6388527" y="0"/>
                </a:lnTo>
                <a:lnTo>
                  <a:pt x="6388527" y="5499688"/>
                </a:lnTo>
                <a:lnTo>
                  <a:pt x="0" y="5499688"/>
                </a:lnTo>
                <a:lnTo>
                  <a:pt x="0" y="0"/>
                </a:lnTo>
                <a:close/>
              </a:path>
            </a:pathLst>
          </a:custGeom>
          <a:blipFill>
            <a:blip r:embed="rId7"/>
            <a:stretch>
              <a:fillRect/>
            </a:stretch>
          </a:blipFill>
        </p:spPr>
      </p:sp>
      <p:sp>
        <p:nvSpPr>
          <p:cNvPr id="8" name="TextBox 8"/>
          <p:cNvSpPr txBox="1"/>
          <p:nvPr/>
        </p:nvSpPr>
        <p:spPr>
          <a:xfrm>
            <a:off x="1028700" y="1057275"/>
            <a:ext cx="14429193" cy="291287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79"/>
              </a:lnSpc>
            </a:pPr>
            <a:r>
              <a:rPr lang="en-US" sz="10700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Graful de vizibiliati redus</a:t>
            </a:r>
          </a:p>
          <a:p>
            <a:pPr algn="l">
              <a:lnSpc>
                <a:spcPts val="10379"/>
              </a:lnSpc>
            </a:pPr>
            <a:r>
              <a:rPr lang="en-US" sz="10700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Complet vs Redus</a:t>
            </a:r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87199" y="-2885165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0" y="0"/>
                </a:moveTo>
                <a:lnTo>
                  <a:pt x="6045107" y="0"/>
                </a:lnTo>
                <a:lnTo>
                  <a:pt x="6045107" y="5770330"/>
                </a:lnTo>
                <a:lnTo>
                  <a:pt x="0" y="57703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0769559" y="7030337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889497" y="6315052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305596" y="-3222094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6" name="Freeform 6"/>
          <p:cNvSpPr/>
          <p:nvPr/>
        </p:nvSpPr>
        <p:spPr>
          <a:xfrm>
            <a:off x="10833335" y="2726789"/>
            <a:ext cx="5917555" cy="4833423"/>
          </a:xfrm>
          <a:custGeom>
            <a:avLst/>
            <a:gdLst/>
            <a:ahLst/>
            <a:cxnLst/>
            <a:rect l="l" t="t" r="r" b="b"/>
            <a:pathLst>
              <a:path w="5917555" h="4833423">
                <a:moveTo>
                  <a:pt x="0" y="0"/>
                </a:moveTo>
                <a:lnTo>
                  <a:pt x="5917555" y="0"/>
                </a:lnTo>
                <a:lnTo>
                  <a:pt x="5917555" y="4833422"/>
                </a:lnTo>
                <a:lnTo>
                  <a:pt x="0" y="4833422"/>
                </a:lnTo>
                <a:lnTo>
                  <a:pt x="0" y="0"/>
                </a:lnTo>
                <a:close/>
              </a:path>
            </a:pathLst>
          </a:custGeom>
          <a:blipFill>
            <a:blip r:embed="rId6"/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057275"/>
            <a:ext cx="14429193" cy="1598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79"/>
              </a:lnSpc>
            </a:pPr>
            <a:r>
              <a:rPr lang="en-US" sz="10700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Aspecte tehnice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378064"/>
            <a:ext cx="8780654" cy="476553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</a:pPr>
            <a:r>
              <a:rPr lang="en-US" sz="29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Pentru implementarea de demo am folosit game engine-ul godot 4 cu limbajul de programare propriu, gdscript. </a:t>
            </a:r>
          </a:p>
          <a:p>
            <a:pPr algn="just">
              <a:lnSpc>
                <a:spcPts val="4199"/>
              </a:lnSpc>
            </a:pPr>
            <a:endParaRPr lang="en-US" sz="2999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Structura proiectului este simplă, avem robot, obstacole și finiș, toate acestea pot fi modificate din editor-ul godot-ului, iar algoritmul este descris in PathFinder.gd </a:t>
            </a:r>
          </a:p>
          <a:p>
            <a:pPr algn="just">
              <a:lnSpc>
                <a:spcPts val="4199"/>
              </a:lnSpc>
              <a:spcBef>
                <a:spcPct val="0"/>
              </a:spcBef>
            </a:pPr>
            <a:endParaRPr lang="en-US" sz="2999">
              <a:solidFill>
                <a:srgbClr val="FFFFFF"/>
              </a:solidFill>
              <a:latin typeface="HK Grotesk"/>
              <a:ea typeface="HK Grotesk"/>
              <a:cs typeface="HK Grotesk"/>
              <a:sym typeface="HK Grotesk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00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Freeform 2"/>
          <p:cNvSpPr/>
          <p:nvPr/>
        </p:nvSpPr>
        <p:spPr>
          <a:xfrm>
            <a:off x="1287199" y="-2885165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0" y="0"/>
                </a:moveTo>
                <a:lnTo>
                  <a:pt x="6045107" y="0"/>
                </a:lnTo>
                <a:lnTo>
                  <a:pt x="6045107" y="5770330"/>
                </a:lnTo>
                <a:lnTo>
                  <a:pt x="0" y="5770330"/>
                </a:lnTo>
                <a:lnTo>
                  <a:pt x="0" y="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3" name="Freeform 3"/>
          <p:cNvSpPr/>
          <p:nvPr/>
        </p:nvSpPr>
        <p:spPr>
          <a:xfrm flipH="1" flipV="1">
            <a:off x="10769559" y="7030337"/>
            <a:ext cx="6045107" cy="5770329"/>
          </a:xfrm>
          <a:custGeom>
            <a:avLst/>
            <a:gdLst/>
            <a:ahLst/>
            <a:cxnLst/>
            <a:rect l="l" t="t" r="r" b="b"/>
            <a:pathLst>
              <a:path w="6045107" h="5770329">
                <a:moveTo>
                  <a:pt x="6045107" y="5770330"/>
                </a:moveTo>
                <a:lnTo>
                  <a:pt x="0" y="5770330"/>
                </a:lnTo>
                <a:lnTo>
                  <a:pt x="0" y="0"/>
                </a:lnTo>
                <a:lnTo>
                  <a:pt x="6045107" y="0"/>
                </a:lnTo>
                <a:lnTo>
                  <a:pt x="6045107" y="5770330"/>
                </a:lnTo>
                <a:close/>
              </a:path>
            </a:pathLst>
          </a:custGeom>
          <a:blipFill>
            <a:blip r:embed="rId2">
              <a:alphaModFix amt="24000"/>
              <a:extLst>
                <a:ext uri="{96DAC541-7B7A-43D3-8B79-37D633B846F1}">
                  <asvg:svgBlip xmlns:asvg="http://schemas.microsoft.com/office/drawing/2016/SVG/main" r:embed="rId3"/>
                </a:ext>
              </a:extLst>
            </a:blip>
            <a:stretch>
              <a:fillRect/>
            </a:stretch>
          </a:blipFill>
        </p:spPr>
      </p:sp>
      <p:sp>
        <p:nvSpPr>
          <p:cNvPr id="4" name="Freeform 4"/>
          <p:cNvSpPr/>
          <p:nvPr/>
        </p:nvSpPr>
        <p:spPr>
          <a:xfrm>
            <a:off x="-3889497" y="6315052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5" name="Freeform 5"/>
          <p:cNvSpPr/>
          <p:nvPr/>
        </p:nvSpPr>
        <p:spPr>
          <a:xfrm>
            <a:off x="14305596" y="-3222094"/>
            <a:ext cx="7200900" cy="7200900"/>
          </a:xfrm>
          <a:custGeom>
            <a:avLst/>
            <a:gdLst/>
            <a:ahLst/>
            <a:cxnLst/>
            <a:rect l="l" t="t" r="r" b="b"/>
            <a:pathLst>
              <a:path w="7200900" h="7200900">
                <a:moveTo>
                  <a:pt x="0" y="0"/>
                </a:moveTo>
                <a:lnTo>
                  <a:pt x="7200900" y="0"/>
                </a:lnTo>
                <a:lnTo>
                  <a:pt x="7200900" y="7200900"/>
                </a:lnTo>
                <a:lnTo>
                  <a:pt x="0" y="7200900"/>
                </a:lnTo>
                <a:lnTo>
                  <a:pt x="0" y="0"/>
                </a:lnTo>
                <a:close/>
              </a:path>
            </a:pathLst>
          </a:custGeom>
          <a:blipFill>
            <a:blip r:embed="rId4">
              <a:extLst>
                <a:ext uri="{96DAC541-7B7A-43D3-8B79-37D633B846F1}">
                  <asvg:svgBlip xmlns:asvg="http://schemas.microsoft.com/office/drawing/2016/SVG/main" r:embed="rId5"/>
                </a:ext>
              </a:extLst>
            </a:blip>
            <a:stretch>
              <a:fillRect/>
            </a:stretch>
          </a:blipFill>
        </p:spPr>
      </p:sp>
      <p:sp>
        <p:nvSpPr>
          <p:cNvPr id="7" name="TextBox 7"/>
          <p:cNvSpPr txBox="1"/>
          <p:nvPr/>
        </p:nvSpPr>
        <p:spPr>
          <a:xfrm>
            <a:off x="1028700" y="1057275"/>
            <a:ext cx="14429193" cy="1598425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l">
              <a:lnSpc>
                <a:spcPts val="10379"/>
              </a:lnSpc>
            </a:pPr>
            <a:r>
              <a:rPr lang="en-US" sz="10700">
                <a:solidFill>
                  <a:srgbClr val="18BAF6"/>
                </a:solidFill>
                <a:latin typeface="Cheddar"/>
                <a:ea typeface="Cheddar"/>
                <a:cs typeface="Cheddar"/>
                <a:sym typeface="Cheddar"/>
              </a:rPr>
              <a:t>DEMO</a:t>
            </a:r>
          </a:p>
        </p:txBody>
      </p:sp>
      <p:sp>
        <p:nvSpPr>
          <p:cNvPr id="8" name="TextBox 8"/>
          <p:cNvSpPr txBox="1"/>
          <p:nvPr/>
        </p:nvSpPr>
        <p:spPr>
          <a:xfrm>
            <a:off x="1028700" y="3429668"/>
            <a:ext cx="5795393" cy="4234973"/>
          </a:xfrm>
          <a:prstGeom prst="rect">
            <a:avLst/>
          </a:prstGeom>
        </p:spPr>
        <p:txBody>
          <a:bodyPr lIns="0" tIns="0" rIns="0" bIns="0" rtlCol="0" anchor="t">
            <a:spAutoFit/>
          </a:bodyPr>
          <a:lstStyle/>
          <a:p>
            <a:pPr algn="just">
              <a:lnSpc>
                <a:spcPts val="4199"/>
              </a:lnSpc>
              <a:spcBef>
                <a:spcPct val="0"/>
              </a:spcBef>
            </a:pPr>
            <a:r>
              <a:rPr lang="en-US" sz="2999">
                <a:solidFill>
                  <a:srgbClr val="FFFFFF"/>
                </a:solidFill>
                <a:latin typeface="HK Grotesk"/>
                <a:ea typeface="HK Grotesk"/>
                <a:cs typeface="HK Grotesk"/>
                <a:sym typeface="HK Grotesk"/>
              </a:rPr>
              <a:t>In demo avem posibilitatea sa schimbam marimea robotului si ca o consecinta expandarea obstacolelor. Observam cum se schimba drumul datorita acestor schimbari. De asemenea, putem alege daca vrem sa fie graful redus sau complet. </a:t>
            </a:r>
          </a:p>
        </p:txBody>
      </p:sp>
      <p:pic>
        <p:nvPicPr>
          <p:cNvPr id="10" name="Рисунок 9">
            <a:extLst>
              <a:ext uri="{FF2B5EF4-FFF2-40B4-BE49-F238E27FC236}">
                <a16:creationId xmlns:a16="http://schemas.microsoft.com/office/drawing/2014/main" id="{C0885C2E-CB00-862C-610C-8CA2ADFF12F8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024193" y="2885164"/>
            <a:ext cx="9235107" cy="5201750"/>
          </a:xfrm>
          <a:prstGeom prst="rect">
            <a:avLst/>
          </a:prstGeom>
        </p:spPr>
      </p:pic>
    </p:spTree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</TotalTime>
  <Words>337</Words>
  <Application>Microsoft Office PowerPoint</Application>
  <PresentationFormat>Произвольный</PresentationFormat>
  <Paragraphs>34</Paragraphs>
  <Slides>10</Slides>
  <Notes>0</Notes>
  <HiddenSlides>0</HiddenSlides>
  <MMClips>0</MMClips>
  <ScaleCrop>false</ScaleCrop>
  <HeadingPairs>
    <vt:vector size="6" baseType="variant">
      <vt:variant>
        <vt:lpstr>Использованные шрифты</vt:lpstr>
      </vt:variant>
      <vt:variant>
        <vt:i4>5</vt:i4>
      </vt:variant>
      <vt:variant>
        <vt:lpstr>Тема</vt:lpstr>
      </vt:variant>
      <vt:variant>
        <vt:i4>1</vt:i4>
      </vt:variant>
      <vt:variant>
        <vt:lpstr>Заголовки слайдов</vt:lpstr>
      </vt:variant>
      <vt:variant>
        <vt:i4>10</vt:i4>
      </vt:variant>
    </vt:vector>
  </HeadingPairs>
  <TitlesOfParts>
    <vt:vector size="16" baseType="lpstr">
      <vt:lpstr>HK Grotesk</vt:lpstr>
      <vt:lpstr>Canva Sans</vt:lpstr>
      <vt:lpstr>Cheddar</vt:lpstr>
      <vt:lpstr>Calibri</vt:lpstr>
      <vt:lpstr>Arial</vt:lpstr>
      <vt:lpstr>Office Theme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  <vt:lpstr>Презентация PowerPoint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Black Blue Modern Illustration Artificial Intelligence Presentation</dc:title>
  <cp:lastModifiedBy>Катя Вондрухова</cp:lastModifiedBy>
  <cp:revision>2</cp:revision>
  <dcterms:created xsi:type="dcterms:W3CDTF">2006-08-16T00:00:00Z</dcterms:created>
  <dcterms:modified xsi:type="dcterms:W3CDTF">2025-11-02T20:57:19Z</dcterms:modified>
  <dc:identifier>DAG3lOrBYr8</dc:identifier>
</cp:coreProperties>
</file>

<file path=docProps/thumbnail.jpeg>
</file>